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4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0"/>
    <p:restoredTop sz="94643"/>
  </p:normalViewPr>
  <p:slideViewPr>
    <p:cSldViewPr snapToGrid="0" snapToObjects="1">
      <p:cViewPr>
        <p:scale>
          <a:sx n="145" d="100"/>
          <a:sy n="145" d="100"/>
        </p:scale>
        <p:origin x="148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E9188B-10AF-FC47-BF54-AD59BE345B19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6C599-76CC-204D-B4D0-B4BD552F2D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4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26C599-76CC-204D-B4D0-B4BD552F2D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5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5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90C14-9F4F-9F45-A2BA-737B0479BD2B}" type="datetimeFigureOut">
              <a:rPr lang="en-US" smtClean="0"/>
              <a:t>12/11/17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72B47-71EA-7F4E-AB2C-0F68FCF55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jpeg"/><Relationship Id="rId1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3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38276" y="0"/>
            <a:ext cx="8395255" cy="6633479"/>
            <a:chOff x="2338276" y="0"/>
            <a:chExt cx="8395255" cy="6633479"/>
          </a:xfrm>
        </p:grpSpPr>
        <p:grpSp>
          <p:nvGrpSpPr>
            <p:cNvPr id="6" name="Group 5"/>
            <p:cNvGrpSpPr/>
            <p:nvPr/>
          </p:nvGrpSpPr>
          <p:grpSpPr>
            <a:xfrm>
              <a:off x="2338276" y="0"/>
              <a:ext cx="8251751" cy="6633479"/>
              <a:chOff x="2338276" y="0"/>
              <a:chExt cx="8251751" cy="663347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8276" y="0"/>
                <a:ext cx="8251751" cy="6633479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7549116" y="1860698"/>
                <a:ext cx="659219" cy="4444409"/>
              </a:xfrm>
              <a:prstGeom prst="rect">
                <a:avLst/>
              </a:prstGeom>
              <a:noFill/>
              <a:ln w="19050">
                <a:solidFill>
                  <a:schemeClr val="accent1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7362590" y="1270716"/>
                <a:ext cx="10322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>
                    <a:latin typeface="Open Sans" charset="0"/>
                    <a:ea typeface="Open Sans" charset="0"/>
                    <a:cs typeface="Open Sans" charset="0"/>
                  </a:rPr>
                  <a:t>Incorrect </a:t>
                </a:r>
              </a:p>
              <a:p>
                <a:r>
                  <a:rPr lang="en-US" sz="1400" dirty="0" smtClean="0">
                    <a:latin typeface="Open Sans" charset="0"/>
                    <a:ea typeface="Open Sans" charset="0"/>
                    <a:cs typeface="Open Sans" charset="0"/>
                  </a:rPr>
                  <a:t>Prediction</a:t>
                </a:r>
                <a:endParaRPr lang="en-US" sz="1400" dirty="0">
                  <a:latin typeface="Open Sans" charset="0"/>
                  <a:ea typeface="Open Sans" charset="0"/>
                  <a:cs typeface="Open Sans" charset="0"/>
                </a:endParaRPr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9740381" y="1860698"/>
              <a:ext cx="659219" cy="4444409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375852" y="1270716"/>
              <a:ext cx="13576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Open Sans" charset="0"/>
                  <a:ea typeface="Open Sans" charset="0"/>
                  <a:cs typeface="Open Sans" charset="0"/>
                </a:rPr>
                <a:t>High</a:t>
              </a:r>
              <a:endParaRPr lang="en-US" sz="1400" dirty="0" smtClean="0">
                <a:latin typeface="Open Sans" charset="0"/>
                <a:ea typeface="Open Sans" charset="0"/>
                <a:cs typeface="Open Sans" charset="0"/>
              </a:endParaRPr>
            </a:p>
            <a:p>
              <a:pPr algn="ctr"/>
              <a:r>
                <a:rPr lang="en-US" sz="1400" dirty="0" smtClean="0">
                  <a:latin typeface="Open Sans" charset="0"/>
                  <a:ea typeface="Open Sans" charset="0"/>
                  <a:cs typeface="Open Sans" charset="0"/>
                </a:rPr>
                <a:t>Disagreement</a:t>
              </a:r>
              <a:endParaRPr lang="en-US" sz="1400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78" y="48846"/>
            <a:ext cx="4308477" cy="35625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78" y="3611378"/>
            <a:ext cx="4308477" cy="3494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61" y="136870"/>
            <a:ext cx="4283552" cy="34745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361" y="3611378"/>
            <a:ext cx="4283552" cy="34745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215390" y="1615839"/>
            <a:ext cx="5613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Counts</a:t>
            </a:r>
            <a:endParaRPr lang="en-US" sz="90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1216297" y="4948073"/>
            <a:ext cx="5613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Counts</a:t>
            </a:r>
            <a:endParaRPr lang="en-US" sz="90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12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77" y="3696029"/>
            <a:ext cx="4495731" cy="36466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24" y="64059"/>
            <a:ext cx="4477681" cy="36319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977" y="64059"/>
            <a:ext cx="4477681" cy="3631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69" y="3706893"/>
            <a:ext cx="4482336" cy="36357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1486486" y="1641059"/>
            <a:ext cx="5613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Counts</a:t>
            </a:r>
            <a:endParaRPr lang="en-US" sz="90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1474279" y="5403916"/>
            <a:ext cx="5613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mtClean="0">
                <a:solidFill>
                  <a:schemeClr val="bg2">
                    <a:lumMod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Counts</a:t>
            </a:r>
            <a:endParaRPr lang="en-US" sz="900">
              <a:solidFill>
                <a:schemeClr val="bg2">
                  <a:lumMod val="5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47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1705409" y="107950"/>
            <a:ext cx="8287049" cy="6750050"/>
            <a:chOff x="1705409" y="107950"/>
            <a:chExt cx="8287049" cy="6750050"/>
          </a:xfrm>
        </p:grpSpPr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1705409" y="107950"/>
              <a:ext cx="8287049" cy="6750050"/>
              <a:chOff x="20410159" y="24199110"/>
              <a:chExt cx="8286833" cy="6750782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410159" y="24487863"/>
                <a:ext cx="7979057" cy="61445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21915369" y="24199110"/>
                <a:ext cx="1477924" cy="30800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charset="0"/>
                    <a:ea typeface="Segoe UI" charset="0"/>
                    <a:cs typeface="Segoe UI" charset="0"/>
                  </a:rPr>
                  <a:t>User confidence</a:t>
                </a: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24134637" y="30611718"/>
                <a:ext cx="927076" cy="3381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charset="0"/>
                    <a:ea typeface="Segoe UI" charset="0"/>
                    <a:cs typeface="Segoe UI" charset="0"/>
                  </a:rPr>
                  <a:t>Image 7</a:t>
                </a:r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4863280" y="24214987"/>
                <a:ext cx="3406686" cy="308008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charset="0"/>
                    <a:ea typeface="Segoe UI" charset="0"/>
                    <a:cs typeface="Segoe UI" charset="0"/>
                  </a:rPr>
                  <a:t>Predicted </a:t>
                </a: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charset="0"/>
                    <a:ea typeface="Segoe UI" charset="0"/>
                    <a:cs typeface="Segoe UI" charset="0"/>
                  </a:rPr>
                  <a:t>percent agreement with others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5400000">
                <a:off x="27427676" y="25900321"/>
                <a:ext cx="2144945" cy="3079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charset="0"/>
                    <a:ea typeface="Segoe UI" charset="0"/>
                    <a:cs typeface="Segoe UI" charset="0"/>
                  </a:rPr>
                  <a:t>Voters who answered no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 rot="5400000">
                <a:off x="27430051" y="28804968"/>
                <a:ext cx="2225916" cy="30796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400" kern="1200">
                    <a:solidFill>
                      <a:schemeClr val="tx1"/>
                    </a:solidFill>
                    <a:latin typeface="Tiepolo Black" charset="0"/>
                    <a:ea typeface="+mn-ea"/>
                    <a:cs typeface="+mn-cs"/>
                  </a:defRPr>
                </a:lvl9pPr>
              </a:lstStyle>
              <a:p>
                <a:pPr eaLnBrk="1" hangingPunct="1">
                  <a:defRPr/>
                </a:pPr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 charset="0"/>
                    <a:ea typeface="Segoe UI" charset="0"/>
                    <a:cs typeface="Segoe UI" charset="0"/>
                  </a:rPr>
                  <a:t>Voters who answered yes</a:t>
                </a: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5893722" y="431800"/>
              <a:ext cx="1430269" cy="2918069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44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311"/>
          <a:stretch/>
        </p:blipFill>
        <p:spPr>
          <a:xfrm>
            <a:off x="0" y="321276"/>
            <a:ext cx="12192000" cy="6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4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-296012" y="1175486"/>
            <a:ext cx="13219532" cy="3555265"/>
            <a:chOff x="-296012" y="1168712"/>
            <a:chExt cx="13219532" cy="3555265"/>
          </a:xfrm>
        </p:grpSpPr>
        <p:grpSp>
          <p:nvGrpSpPr>
            <p:cNvPr id="12" name="Group 11"/>
            <p:cNvGrpSpPr/>
            <p:nvPr/>
          </p:nvGrpSpPr>
          <p:grpSpPr>
            <a:xfrm>
              <a:off x="-296012" y="1168712"/>
              <a:ext cx="13219532" cy="3555265"/>
              <a:chOff x="-1027532" y="2531168"/>
              <a:chExt cx="13219532" cy="355526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27532" y="2536637"/>
                <a:ext cx="2532888" cy="1689763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968" y="2537031"/>
                <a:ext cx="2532298" cy="1689369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2463" y="2531168"/>
                <a:ext cx="2532297" cy="169523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13174" y="2543868"/>
                <a:ext cx="2527303" cy="168253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674" y="2553173"/>
                <a:ext cx="2513326" cy="167322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011432" y="4390805"/>
                <a:ext cx="2532888" cy="1695628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61673" y="4393154"/>
                <a:ext cx="2532888" cy="1690931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2463" y="4393154"/>
                <a:ext cx="2532888" cy="1690931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03548" y="4403165"/>
                <a:ext cx="2536929" cy="167090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78674" y="4403165"/>
                <a:ext cx="2513326" cy="1670909"/>
              </a:xfrm>
              <a:prstGeom prst="rect">
                <a:avLst/>
              </a:prstGeom>
            </p:spPr>
          </p:pic>
        </p:grpSp>
        <p:sp>
          <p:nvSpPr>
            <p:cNvPr id="13" name="Rectangle 12"/>
            <p:cNvSpPr/>
            <p:nvPr/>
          </p:nvSpPr>
          <p:spPr>
            <a:xfrm>
              <a:off x="-296012" y="2600282"/>
              <a:ext cx="1054964" cy="26118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smtClean="0">
                  <a:latin typeface="Bebas Neue" charset="0"/>
                  <a:ea typeface="Bebas Neue" charset="0"/>
                  <a:cs typeface="Bebas Neue" charset="0"/>
                </a:rPr>
                <a:t>1 | CURB RAMP</a:t>
              </a:r>
              <a:endParaRPr lang="en-US" sz="1500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95192" y="2603668"/>
              <a:ext cx="1529584" cy="26118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smtClean="0">
                  <a:latin typeface="Bebas Neue" charset="0"/>
                  <a:ea typeface="Bebas Neue" charset="0"/>
                  <a:cs typeface="Bebas Neue" charset="0"/>
                </a:rPr>
                <a:t>2 | MISSING CURB RAMP</a:t>
              </a:r>
              <a:endParaRPr lang="en-US" sz="1500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67055" y="2600466"/>
              <a:ext cx="1467707" cy="26118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latin typeface="Bebas Neue" charset="0"/>
                  <a:ea typeface="Bebas Neue" charset="0"/>
                  <a:cs typeface="Bebas Neue" charset="0"/>
                </a:rPr>
                <a:t>3</a:t>
              </a:r>
              <a:r>
                <a:rPr lang="en-US" sz="1500" smtClean="0">
                  <a:latin typeface="Bebas Neue" charset="0"/>
                  <a:ea typeface="Bebas Neue" charset="0"/>
                  <a:cs typeface="Bebas Neue" charset="0"/>
                </a:rPr>
                <a:t> | SURFACE PROBLEM</a:t>
              </a:r>
              <a:endParaRPr lang="en-US" sz="1500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745749" y="2603831"/>
              <a:ext cx="1477924" cy="26118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Bebas Neue" charset="0"/>
                  <a:ea typeface="Bebas Neue" charset="0"/>
                  <a:cs typeface="Bebas Neue" charset="0"/>
                </a:rPr>
                <a:t>4</a:t>
              </a:r>
              <a:r>
                <a:rPr lang="en-US" sz="1500" dirty="0" smtClean="0">
                  <a:latin typeface="Bebas Neue" charset="0"/>
                  <a:ea typeface="Bebas Neue" charset="0"/>
                  <a:cs typeface="Bebas Neue" charset="0"/>
                </a:rPr>
                <a:t> | OBSTACLE IN PATH</a:t>
              </a:r>
              <a:endParaRPr lang="en-US" sz="1500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-279912" y="4460444"/>
              <a:ext cx="1054964" cy="26118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Bebas Neue" charset="0"/>
                  <a:ea typeface="Bebas Neue" charset="0"/>
                  <a:cs typeface="Bebas Neue" charset="0"/>
                </a:rPr>
                <a:t>6</a:t>
              </a:r>
              <a:r>
                <a:rPr lang="en-US" sz="1500" dirty="0" smtClean="0">
                  <a:latin typeface="Bebas Neue" charset="0"/>
                  <a:ea typeface="Bebas Neue" charset="0"/>
                  <a:cs typeface="Bebas Neue" charset="0"/>
                </a:rPr>
                <a:t> | CURB RAMP</a:t>
              </a:r>
              <a:endParaRPr lang="en-US" sz="1500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063983" y="4460443"/>
              <a:ext cx="1477924" cy="26118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Bebas Neue" charset="0"/>
                  <a:ea typeface="Bebas Neue" charset="0"/>
                  <a:cs typeface="Bebas Neue" charset="0"/>
                </a:rPr>
                <a:t>8</a:t>
              </a:r>
              <a:r>
                <a:rPr lang="en-US" sz="1500" dirty="0" smtClean="0">
                  <a:latin typeface="Bebas Neue" charset="0"/>
                  <a:ea typeface="Bebas Neue" charset="0"/>
                  <a:cs typeface="Bebas Neue" charset="0"/>
                </a:rPr>
                <a:t> | OBSTACLE IN PATH</a:t>
              </a:r>
              <a:endParaRPr lang="en-US" sz="1500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94450" y="4460443"/>
              <a:ext cx="1467707" cy="26118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smtClean="0">
                  <a:latin typeface="Bebas Neue" charset="0"/>
                  <a:ea typeface="Bebas Neue" charset="0"/>
                  <a:cs typeface="Bebas Neue" charset="0"/>
                </a:rPr>
                <a:t>7 | SURFACE PROBLEM</a:t>
              </a:r>
              <a:endParaRPr lang="en-US" sz="1500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738345" y="4446315"/>
              <a:ext cx="1529584" cy="26118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latin typeface="Bebas Neue" charset="0"/>
                  <a:ea typeface="Bebas Neue" charset="0"/>
                  <a:cs typeface="Bebas Neue" charset="0"/>
                </a:rPr>
                <a:t>9</a:t>
              </a:r>
              <a:r>
                <a:rPr lang="en-US" sz="1500" dirty="0" smtClean="0">
                  <a:latin typeface="Bebas Neue" charset="0"/>
                  <a:ea typeface="Bebas Neue" charset="0"/>
                  <a:cs typeface="Bebas Neue" charset="0"/>
                </a:rPr>
                <a:t> | MISSING CURB RAMP</a:t>
              </a:r>
              <a:endParaRPr lang="en-US" sz="1500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410194" y="4446314"/>
              <a:ext cx="1534156" cy="26118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smtClean="0">
                  <a:latin typeface="Bebas Neue" charset="0"/>
                  <a:ea typeface="Bebas Neue" charset="0"/>
                  <a:cs typeface="Bebas Neue" charset="0"/>
                </a:rPr>
                <a:t>10 </a:t>
              </a:r>
              <a:r>
                <a:rPr lang="en-US" sz="1500" dirty="0" smtClean="0">
                  <a:latin typeface="Bebas Neue" charset="0"/>
                  <a:ea typeface="Bebas Neue" charset="0"/>
                  <a:cs typeface="Bebas Neue" charset="0"/>
                </a:rPr>
                <a:t>| OBSTACLE IN PATH</a:t>
              </a:r>
              <a:endParaRPr lang="en-US" sz="1500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410194" y="2603009"/>
              <a:ext cx="1529584" cy="26118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>
                  <a:latin typeface="Bebas Neue" charset="0"/>
                  <a:ea typeface="Bebas Neue" charset="0"/>
                  <a:cs typeface="Bebas Neue" charset="0"/>
                </a:rPr>
                <a:t>5 | MISSING CURB RAMP</a:t>
              </a:r>
              <a:endParaRPr lang="en-US" sz="1500" dirty="0">
                <a:latin typeface="Bebas Neue" charset="0"/>
                <a:ea typeface="Bebas Neue" charset="0"/>
                <a:cs typeface="Bebas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944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393193" y="3037472"/>
            <a:ext cx="5329707" cy="1690931"/>
            <a:chOff x="2393193" y="3037472"/>
            <a:chExt cx="5329707" cy="1690931"/>
          </a:xfrm>
        </p:grpSpPr>
        <p:grpSp>
          <p:nvGrpSpPr>
            <p:cNvPr id="4" name="Group 3"/>
            <p:cNvGrpSpPr/>
            <p:nvPr/>
          </p:nvGrpSpPr>
          <p:grpSpPr>
            <a:xfrm>
              <a:off x="2393193" y="3037472"/>
              <a:ext cx="2532888" cy="1690931"/>
              <a:chOff x="2393193" y="3037472"/>
              <a:chExt cx="2532888" cy="1690931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93193" y="3037472"/>
                <a:ext cx="2532888" cy="1690931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2394450" y="4467217"/>
                <a:ext cx="1467707" cy="26118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smtClean="0">
                    <a:latin typeface="Bebas Neue" charset="0"/>
                    <a:ea typeface="Bebas Neue" charset="0"/>
                    <a:cs typeface="Bebas Neue" charset="0"/>
                  </a:rPr>
                  <a:t>7 | SURFACE PROBLEM</a:t>
                </a:r>
                <a:endParaRPr lang="en-US" sz="1500" dirty="0"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190012" y="3044489"/>
              <a:ext cx="2532888" cy="1683914"/>
              <a:chOff x="10410194" y="3047482"/>
              <a:chExt cx="2532888" cy="168391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0194" y="3047482"/>
                <a:ext cx="2532888" cy="1683914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10410194" y="4469788"/>
                <a:ext cx="1534156" cy="26118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500" dirty="0" smtClean="0">
                    <a:latin typeface="Bebas Neue" charset="0"/>
                    <a:ea typeface="Bebas Neue" charset="0"/>
                    <a:cs typeface="Bebas Neue" charset="0"/>
                  </a:rPr>
                  <a:t>10 | OBSTACLE IN PATH</a:t>
                </a:r>
                <a:endParaRPr lang="en-US" sz="1500" dirty="0">
                  <a:latin typeface="Bebas Neue" charset="0"/>
                  <a:ea typeface="Bebas Neue" charset="0"/>
                  <a:cs typeface="Bebas Neue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8219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133187" y="383453"/>
            <a:ext cx="6993228" cy="5625601"/>
            <a:chOff x="2133187" y="383453"/>
            <a:chExt cx="6993228" cy="56256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187" y="383453"/>
              <a:ext cx="6993228" cy="5625601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8357807" y="2582582"/>
              <a:ext cx="659219" cy="3111619"/>
            </a:xfrm>
            <a:prstGeom prst="rect">
              <a:avLst/>
            </a:prstGeom>
            <a:noFill/>
            <a:ln w="19050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248417" y="2059362"/>
              <a:ext cx="87799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>
                  <a:latin typeface="Open Sans" charset="0"/>
                  <a:ea typeface="Open Sans" charset="0"/>
                  <a:cs typeface="Open Sans" charset="0"/>
                </a:rPr>
                <a:t>Scores </a:t>
              </a:r>
            </a:p>
            <a:p>
              <a:pPr algn="ctr"/>
              <a:r>
                <a:rPr lang="en-US" sz="1400" dirty="0">
                  <a:latin typeface="Open Sans" charset="0"/>
                  <a:ea typeface="Open Sans" charset="0"/>
                  <a:cs typeface="Open Sans" charset="0"/>
                </a:rPr>
                <a:t>I</a:t>
              </a:r>
              <a:r>
                <a:rPr lang="en-US" sz="1400" dirty="0" smtClean="0">
                  <a:latin typeface="Open Sans" charset="0"/>
                  <a:ea typeface="Open Sans" charset="0"/>
                  <a:cs typeface="Open Sans" charset="0"/>
                </a:rPr>
                <a:t>mprove</a:t>
              </a:r>
              <a:endParaRPr lang="en-US" sz="1400" dirty="0">
                <a:latin typeface="Open Sans" charset="0"/>
                <a:ea typeface="Open Sans" charset="0"/>
                <a:cs typeface="Open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77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5097</TotalTime>
  <Words>83</Words>
  <Application>Microsoft Macintosh PowerPoint</Application>
  <PresentationFormat>Widescreen</PresentationFormat>
  <Paragraphs>28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Bebas Neue</vt:lpstr>
      <vt:lpstr>Calibri Light</vt:lpstr>
      <vt:lpstr>Arial</vt:lpstr>
      <vt:lpstr>Calibri</vt:lpstr>
      <vt:lpstr>Open Sans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Manaswi Saha</dc:creator>
  <cp:lastModifiedBy>Manaswi Saha</cp:lastModifiedBy>
  <cp:revision>31</cp:revision>
  <dcterms:created xsi:type="dcterms:W3CDTF">2017-12-09T23:00:37Z</dcterms:created>
  <dcterms:modified xsi:type="dcterms:W3CDTF">2017-12-13T20:24:12Z</dcterms:modified>
</cp:coreProperties>
</file>